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9" r:id="rId2"/>
    <p:sldId id="292" r:id="rId3"/>
    <p:sldId id="256" r:id="rId4"/>
    <p:sldId id="272" r:id="rId5"/>
    <p:sldId id="257" r:id="rId6"/>
    <p:sldId id="258" r:id="rId7"/>
    <p:sldId id="273" r:id="rId8"/>
    <p:sldId id="285" r:id="rId9"/>
    <p:sldId id="286" r:id="rId10"/>
    <p:sldId id="288" r:id="rId11"/>
    <p:sldId id="289" r:id="rId12"/>
    <p:sldId id="290" r:id="rId13"/>
    <p:sldId id="287" r:id="rId14"/>
    <p:sldId id="291" r:id="rId15"/>
    <p:sldId id="266" r:id="rId16"/>
    <p:sldId id="278" r:id="rId17"/>
    <p:sldId id="279" r:id="rId18"/>
    <p:sldId id="280" r:id="rId19"/>
    <p:sldId id="281" r:id="rId20"/>
    <p:sldId id="282" r:id="rId21"/>
    <p:sldId id="284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4455852156058048E-2"/>
          <c:y val="4.6728971962616966E-2"/>
          <c:w val="0.64887063655031108"/>
          <c:h val="0.8193146417445482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999FF"/>
            </a:solidFill>
            <a:ln w="21004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1173974865452829E-2"/>
                  <c:y val="-5.1304378506968597E-2"/>
                </c:manualLayout>
              </c:layout>
              <c:showVal val="1"/>
            </c:dLbl>
            <c:dLbl>
              <c:idx val="1"/>
              <c:layout>
                <c:manualLayout>
                  <c:x val="-3.1406051692787142E-3"/>
                  <c:y val="-3.5943036341120831E-2"/>
                </c:manualLayout>
              </c:layout>
              <c:showVal val="1"/>
            </c:dLbl>
            <c:spPr>
              <a:noFill/>
              <a:ln w="42008">
                <a:noFill/>
              </a:ln>
            </c:spPr>
            <c:txPr>
              <a:bodyPr/>
              <a:lstStyle/>
              <a:p>
                <a:pPr>
                  <a:defRPr sz="198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1013.1</c:v>
                </c:pt>
                <c:pt idx="1">
                  <c:v>1087.0709999999999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93366"/>
            </a:solidFill>
            <a:ln w="21004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9741962607489051E-2"/>
                  <c:y val="-7.4003053514744427E-2"/>
                </c:manualLayout>
              </c:layout>
              <c:showVal val="1"/>
            </c:dLbl>
            <c:dLbl>
              <c:idx val="1"/>
              <c:layout>
                <c:manualLayout>
                  <c:x val="3.7940124679164647E-2"/>
                  <c:y val="-4.5331002609025492E-2"/>
                </c:manualLayout>
              </c:layout>
              <c:showVal val="1"/>
            </c:dLbl>
            <c:spPr>
              <a:noFill/>
              <a:ln w="42008">
                <a:noFill/>
              </a:ln>
            </c:spPr>
            <c:txPr>
              <a:bodyPr/>
              <a:lstStyle/>
              <a:p>
                <a:pPr>
                  <a:defRPr sz="198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1021.3</c:v>
                </c:pt>
                <c:pt idx="1">
                  <c:v>1053.5429999999999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FFCC"/>
            </a:solidFill>
            <a:ln w="21004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6923358863946891E-2"/>
                  <c:y val="-4.0978344283212058E-2"/>
                </c:manualLayout>
              </c:layout>
              <c:spPr>
                <a:noFill/>
                <a:ln w="42008">
                  <a:noFill/>
                </a:ln>
              </c:spPr>
              <c:txPr>
                <a:bodyPr/>
                <a:lstStyle/>
                <a:p>
                  <a:pPr>
                    <a:defRPr sz="1985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5950348503474659E-2"/>
                  <c:y val="-3.4094129711864402E-2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 formatCode="General">
                  <c:v>8.2000000000000011</c:v>
                </c:pt>
                <c:pt idx="1">
                  <c:v>33.528000000000013</c:v>
                </c:pt>
              </c:numCache>
            </c:numRef>
          </c:val>
        </c:ser>
        <c:gapDepth val="0"/>
        <c:shape val="box"/>
        <c:axId val="64400768"/>
        <c:axId val="134612096"/>
        <c:axId val="0"/>
      </c:bar3DChart>
      <c:catAx>
        <c:axId val="64400768"/>
        <c:scaling>
          <c:orientation val="minMax"/>
        </c:scaling>
        <c:axPos val="b"/>
        <c:numFmt formatCode="General" sourceLinked="1"/>
        <c:tickLblPos val="low"/>
        <c:spPr>
          <a:ln w="52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8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4612096"/>
        <c:crosses val="autoZero"/>
        <c:auto val="1"/>
        <c:lblAlgn val="ctr"/>
        <c:lblOffset val="100"/>
        <c:tickLblSkip val="1"/>
        <c:tickMarkSkip val="1"/>
      </c:catAx>
      <c:valAx>
        <c:axId val="134612096"/>
        <c:scaling>
          <c:orientation val="minMax"/>
        </c:scaling>
        <c:axPos val="l"/>
        <c:majorGridlines>
          <c:spPr>
            <a:ln w="525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2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8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4400768"/>
        <c:crosses val="autoZero"/>
        <c:crossBetween val="between"/>
      </c:valAx>
      <c:spPr>
        <a:noFill/>
        <a:ln w="42008">
          <a:noFill/>
        </a:ln>
      </c:spPr>
    </c:plotArea>
    <c:legend>
      <c:legendPos val="r"/>
      <c:layout>
        <c:manualLayout>
          <c:xMode val="edge"/>
          <c:yMode val="edge"/>
          <c:x val="0.76591375770020531"/>
          <c:y val="0.38629283489096633"/>
          <c:w val="0.2258726899383984"/>
          <c:h val="0.2274143302180692"/>
        </c:manualLayout>
      </c:layout>
      <c:spPr>
        <a:noFill/>
        <a:ln w="5251">
          <a:solidFill>
            <a:srgbClr val="000000"/>
          </a:solidFill>
          <a:prstDash val="solid"/>
        </a:ln>
      </c:spPr>
      <c:txPr>
        <a:bodyPr/>
        <a:lstStyle/>
        <a:p>
          <a:pPr>
            <a:defRPr sz="1819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8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hPercent val="40"/>
      <c:rotY val="2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623693379791281E-2"/>
          <c:y val="4.7445255474452365E-2"/>
          <c:w val="0.89895470383275256"/>
          <c:h val="0.6824817518248175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всего млн. руб.</c:v>
                </c:pt>
              </c:strCache>
            </c:strRef>
          </c:tx>
          <c:spPr>
            <a:solidFill>
              <a:srgbClr val="9999FF"/>
            </a:solidFill>
            <a:ln w="1878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6054365206423591E-2"/>
                  <c:y val="-2.3312672727200012E-2"/>
                </c:manualLayout>
              </c:layout>
              <c:showVal val="1"/>
            </c:dLbl>
            <c:dLbl>
              <c:idx val="1"/>
              <c:layout>
                <c:manualLayout>
                  <c:x val="3.2231690070477749E-2"/>
                  <c:y val="-3.0993658837033509E-2"/>
                </c:manualLayout>
              </c:layout>
              <c:showVal val="1"/>
            </c:dLbl>
            <c:spPr>
              <a:noFill/>
              <a:ln w="37563">
                <a:noFill/>
              </a:ln>
            </c:spPr>
            <c:txPr>
              <a:bodyPr/>
              <a:lstStyle/>
              <a:p>
                <a:pPr>
                  <a:defRPr sz="17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1013.1</c:v>
                </c:pt>
                <c:pt idx="1">
                  <c:v>1087.0709999999999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Собственные доходы млн. руб.</c:v>
                </c:pt>
              </c:strCache>
            </c:strRef>
          </c:tx>
          <c:spPr>
            <a:solidFill>
              <a:srgbClr val="FF00FF"/>
            </a:solidFill>
            <a:ln w="18781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3.1150055467506158E-2"/>
                  <c:y val="-2.9567347110181455E-2"/>
                </c:manualLayout>
              </c:layout>
              <c:showVal val="1"/>
            </c:dLbl>
            <c:dLbl>
              <c:idx val="1"/>
              <c:layout>
                <c:manualLayout>
                  <c:x val="3.3148995990579154E-2"/>
                  <c:y val="-1.9900823821182693E-2"/>
                </c:manualLayout>
              </c:layout>
              <c:showVal val="1"/>
            </c:dLbl>
            <c:spPr>
              <a:noFill/>
              <a:ln w="37563">
                <a:noFill/>
              </a:ln>
            </c:spPr>
            <c:txPr>
              <a:bodyPr/>
              <a:lstStyle/>
              <a:p>
                <a:pPr>
                  <a:defRPr sz="1775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234.9</c:v>
                </c:pt>
                <c:pt idx="1">
                  <c:v>253.53</c:v>
                </c:pt>
              </c:numCache>
            </c:numRef>
          </c:val>
        </c:ser>
        <c:dLbls>
          <c:showVal val="1"/>
        </c:dLbls>
        <c:gapDepth val="0"/>
        <c:shape val="cylinder"/>
        <c:axId val="134672768"/>
        <c:axId val="134674304"/>
        <c:axId val="0"/>
      </c:bar3DChart>
      <c:catAx>
        <c:axId val="134672768"/>
        <c:scaling>
          <c:orientation val="minMax"/>
        </c:scaling>
        <c:axPos val="b"/>
        <c:numFmt formatCode="General" sourceLinked="1"/>
        <c:tickLblPos val="low"/>
        <c:spPr>
          <a:ln w="46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674304"/>
        <c:crosses val="autoZero"/>
        <c:auto val="1"/>
        <c:lblAlgn val="ctr"/>
        <c:lblOffset val="100"/>
        <c:tickLblSkip val="1"/>
        <c:tickMarkSkip val="1"/>
      </c:catAx>
      <c:valAx>
        <c:axId val="134674304"/>
        <c:scaling>
          <c:orientation val="minMax"/>
        </c:scaling>
        <c:axPos val="l"/>
        <c:majorGridlines>
          <c:spPr>
            <a:ln w="469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6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75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672768"/>
        <c:crosses val="autoZero"/>
        <c:crossBetween val="between"/>
      </c:valAx>
      <c:spPr>
        <a:noFill/>
        <a:ln w="37563">
          <a:noFill/>
        </a:ln>
      </c:spPr>
    </c:plotArea>
    <c:legend>
      <c:legendPos val="r"/>
      <c:layout>
        <c:manualLayout>
          <c:xMode val="edge"/>
          <c:yMode val="edge"/>
          <c:x val="0.27700348432055782"/>
          <c:y val="0.82846715328467169"/>
          <c:w val="0.47909407665505238"/>
          <c:h val="0.16423357664233576"/>
        </c:manualLayout>
      </c:layout>
      <c:spPr>
        <a:noFill/>
        <a:ln w="4695">
          <a:solidFill>
            <a:srgbClr val="000000"/>
          </a:solidFill>
          <a:prstDash val="solid"/>
        </a:ln>
      </c:spPr>
      <c:txPr>
        <a:bodyPr/>
        <a:lstStyle/>
        <a:p>
          <a:pPr>
            <a:defRPr sz="1361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7805383022774326"/>
          <c:y val="0.18406593406593524"/>
          <c:w val="0.68737060041408315"/>
          <c:h val="0.3598901098901111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999FF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4225100235485947E-3"/>
                  <c:y val="0.16114180286567376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1023512588645991"/>
                  <c:y val="4.9096429159769132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2.685457058129874E-2"/>
                  <c:y val="2.6904034020915412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8.4007616122877243E-2"/>
                  <c:y val="-6.5195165984827483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2.5836019132654042E-2"/>
                  <c:y val="-0.10630212129160248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3.3284112907352642E-2"/>
                  <c:y val="-0.11796040010031064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-1.6708634203874903E-2"/>
                  <c:y val="-9.9581287031185989E-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5.4654775954189522E-2"/>
                  <c:y val="-7.571771003116487E-2"/>
                </c:manualLayout>
              </c:layout>
              <c:showPercent val="1"/>
            </c:dLbl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165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143</c:v>
                </c:pt>
                <c:pt idx="1">
                  <c:v>16</c:v>
                </c:pt>
                <c:pt idx="2">
                  <c:v>23.8</c:v>
                </c:pt>
                <c:pt idx="3">
                  <c:v>13.3</c:v>
                </c:pt>
                <c:pt idx="4">
                  <c:v>36.480000000000004</c:v>
                </c:pt>
                <c:pt idx="5">
                  <c:v>3.7</c:v>
                </c:pt>
                <c:pt idx="6">
                  <c:v>9.3000000000000007</c:v>
                </c:pt>
                <c:pt idx="7">
                  <c:v>6.8139999999999965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CFFFF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660066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FF8080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0066CC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CCCCFF"/>
            </a:solidFill>
            <a:ln w="2004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2004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0081">
                <a:noFill/>
              </a:ln>
            </c:spPr>
            <c:txPr>
              <a:bodyPr/>
              <a:lstStyle/>
              <a:p>
                <a:pPr>
                  <a:defRPr sz="284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Sheet1!$B$1:$I$1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Доходы от использования имущества</c:v>
                </c:pt>
                <c:pt idx="4">
                  <c:v>Доход от оказания платных услуг и компенсацию затрат государства</c:v>
                </c:pt>
                <c:pt idx="5">
                  <c:v>Доходы от продажи материальных и нематериальных активов</c:v>
                </c:pt>
                <c:pt idx="6">
                  <c:v>Прочие налоговые и неналоговые доходы</c:v>
                </c:pt>
                <c:pt idx="7">
                  <c:v>Акцизы на нефтепродукты</c:v>
                </c:pt>
              </c:strCache>
            </c:strRef>
          </c:cat>
          <c:val>
            <c:numRef>
              <c:f>Sheet1!$B$9:$I$9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40081">
          <a:noFill/>
        </a:ln>
      </c:spPr>
    </c:plotArea>
    <c:legend>
      <c:legendPos val="b"/>
      <c:layout>
        <c:manualLayout>
          <c:xMode val="edge"/>
          <c:yMode val="edge"/>
          <c:x val="3.7597017962859927E-2"/>
          <c:y val="0.63389414464178628"/>
          <c:w val="0.92336200083127162"/>
          <c:h val="0.3457719089821969"/>
        </c:manualLayout>
      </c:layout>
      <c:spPr>
        <a:noFill/>
        <a:ln w="40081">
          <a:noFill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9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0696202531645764E-2"/>
          <c:y val="0.16592920353982352"/>
          <c:w val="0.90189873417721522"/>
          <c:h val="0.68141592920353977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Динамика поступлений по основным доходным источникам бюджета городского округа в 2014 году (млн.руб.)</c:v>
                </c:pt>
              </c:strCache>
            </c:strRef>
          </c:tx>
          <c:spPr>
            <a:solidFill>
              <a:srgbClr val="9999FF"/>
            </a:solidFill>
            <a:ln w="15669">
              <a:solidFill>
                <a:srgbClr val="000000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НДФЛ</c:v>
                </c:pt>
                <c:pt idx="1">
                  <c:v>платные услуги</c:v>
                </c:pt>
                <c:pt idx="2">
                  <c:v>совокупный доход</c:v>
                </c:pt>
                <c:pt idx="3">
                  <c:v>налоги на имущество</c:v>
                </c:pt>
                <c:pt idx="4">
                  <c:v>акцизы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144</c:v>
                </c:pt>
                <c:pt idx="1">
                  <c:v>36</c:v>
                </c:pt>
                <c:pt idx="2">
                  <c:v>16</c:v>
                </c:pt>
                <c:pt idx="3">
                  <c:v>21</c:v>
                </c:pt>
                <c:pt idx="4">
                  <c:v>7</c:v>
                </c:pt>
              </c:numCache>
            </c:numRef>
          </c:val>
        </c:ser>
        <c:gapDepth val="0"/>
        <c:shape val="cylinder"/>
        <c:axId val="130311296"/>
        <c:axId val="130302336"/>
        <c:axId val="0"/>
      </c:bar3DChart>
      <c:catAx>
        <c:axId val="130311296"/>
        <c:scaling>
          <c:orientation val="minMax"/>
        </c:scaling>
        <c:axPos val="b"/>
        <c:numFmt formatCode="General" sourceLinked="1"/>
        <c:tickLblPos val="low"/>
        <c:spPr>
          <a:ln w="39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302336"/>
        <c:crosses val="autoZero"/>
        <c:auto val="1"/>
        <c:lblAlgn val="ctr"/>
        <c:lblOffset val="100"/>
        <c:tickLblSkip val="1"/>
        <c:tickMarkSkip val="1"/>
      </c:catAx>
      <c:valAx>
        <c:axId val="130302336"/>
        <c:scaling>
          <c:orientation val="minMax"/>
        </c:scaling>
        <c:axPos val="l"/>
        <c:majorGridlines>
          <c:spPr>
            <a:ln w="391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9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8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311296"/>
        <c:crosses val="autoZero"/>
        <c:crossBetween val="between"/>
      </c:valAx>
      <c:spPr>
        <a:noFill/>
        <a:ln w="31338">
          <a:noFill/>
        </a:ln>
      </c:spPr>
    </c:plotArea>
    <c:plotVisOnly val="1"/>
    <c:dispBlanksAs val="gap"/>
  </c:chart>
  <c:spPr>
    <a:noFill/>
    <a:ln w="3175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252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hPercent val="43"/>
      <c:rotY val="24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329566854990593E-2"/>
          <c:y val="4.7445255474452365E-2"/>
          <c:w val="0.90583804143126156"/>
          <c:h val="0.6824817518248175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Финансовая помощь,млн. руб.</c:v>
                </c:pt>
              </c:strCache>
            </c:strRef>
          </c:tx>
          <c:spPr>
            <a:solidFill>
              <a:srgbClr val="9999FF"/>
            </a:solidFill>
            <a:ln w="1901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5702898805556051E-2"/>
                  <c:y val="-2.4347185710479773E-2"/>
                </c:manualLayout>
              </c:layout>
              <c:showVal val="1"/>
            </c:dLbl>
            <c:dLbl>
              <c:idx val="1"/>
              <c:layout>
                <c:manualLayout>
                  <c:x val="1.407970707816349E-2"/>
                  <c:y val="-2.3649522391613911E-2"/>
                </c:manualLayout>
              </c:layout>
              <c:showVal val="1"/>
            </c:dLbl>
            <c:spPr>
              <a:noFill/>
              <a:ln w="38030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 formatCode="General">
                  <c:v>778.2</c:v>
                </c:pt>
                <c:pt idx="1">
                  <c:v>833.54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Собственные доходы, млн. руб.</c:v>
                </c:pt>
              </c:strCache>
            </c:strRef>
          </c:tx>
          <c:spPr>
            <a:solidFill>
              <a:srgbClr val="FF00FF"/>
            </a:solidFill>
            <a:ln w="1901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3996191887479441E-2"/>
                  <c:y val="-2.5020753349685638E-2"/>
                </c:manualLayout>
              </c:layout>
              <c:showVal val="1"/>
            </c:dLbl>
            <c:dLbl>
              <c:idx val="1"/>
              <c:layout>
                <c:manualLayout>
                  <c:x val="2.3672305575814807E-2"/>
                  <c:y val="-3.1373001547762881E-2"/>
                </c:manualLayout>
              </c:layout>
              <c:showVal val="1"/>
            </c:dLbl>
            <c:spPr>
              <a:noFill/>
              <a:ln w="38030">
                <a:noFill/>
              </a:ln>
            </c:spPr>
            <c:txPr>
              <a:bodyPr/>
              <a:lstStyle/>
              <a:p>
                <a:pPr>
                  <a:defRPr sz="17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 formatCode="General">
                  <c:v>234.9</c:v>
                </c:pt>
                <c:pt idx="1">
                  <c:v>253.53</c:v>
                </c:pt>
              </c:numCache>
            </c:numRef>
          </c:val>
        </c:ser>
        <c:dLbls>
          <c:showVal val="1"/>
        </c:dLbls>
        <c:gapDepth val="0"/>
        <c:shape val="cylinder"/>
        <c:axId val="130425984"/>
        <c:axId val="130427520"/>
        <c:axId val="0"/>
      </c:bar3DChart>
      <c:catAx>
        <c:axId val="130425984"/>
        <c:scaling>
          <c:orientation val="minMax"/>
        </c:scaling>
        <c:axPos val="b"/>
        <c:numFmt formatCode="General" sourceLinked="1"/>
        <c:tickLblPos val="low"/>
        <c:spPr>
          <a:ln w="47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427520"/>
        <c:crosses val="autoZero"/>
        <c:auto val="1"/>
        <c:lblAlgn val="ctr"/>
        <c:lblOffset val="100"/>
        <c:tickLblSkip val="1"/>
        <c:tickMarkSkip val="1"/>
      </c:catAx>
      <c:valAx>
        <c:axId val="130427520"/>
        <c:scaling>
          <c:orientation val="minMax"/>
        </c:scaling>
        <c:axPos val="l"/>
        <c:majorGridlines>
          <c:spPr>
            <a:ln w="475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7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0425984"/>
        <c:crosses val="autoZero"/>
        <c:crossBetween val="between"/>
      </c:valAx>
      <c:spPr>
        <a:noFill/>
        <a:ln w="38030">
          <a:noFill/>
        </a:ln>
      </c:spPr>
    </c:plotArea>
    <c:legend>
      <c:legendPos val="r"/>
      <c:layout>
        <c:manualLayout>
          <c:xMode val="edge"/>
          <c:yMode val="edge"/>
          <c:x val="0.25800376647834272"/>
          <c:y val="0.82846715328467169"/>
          <c:w val="0.51789077212806156"/>
          <c:h val="0.16423357664233576"/>
        </c:manualLayout>
      </c:layout>
      <c:spPr>
        <a:noFill/>
        <a:ln w="4754">
          <a:solidFill>
            <a:srgbClr val="000000"/>
          </a:solidFill>
          <a:prstDash val="solid"/>
        </a:ln>
      </c:spPr>
      <c:txPr>
        <a:bodyPr/>
        <a:lstStyle/>
        <a:p>
          <a:pPr>
            <a:defRPr sz="1377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9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8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Функциональная структура расходов бюджета 
за 2019 год</a:t>
            </a:r>
          </a:p>
        </c:rich>
      </c:tx>
      <c:layout>
        <c:manualLayout>
          <c:xMode val="edge"/>
          <c:yMode val="edge"/>
          <c:x val="0.15273311897106137"/>
          <c:y val="1.9867549668874208E-2"/>
        </c:manualLayout>
      </c:layout>
      <c:spPr>
        <a:noFill/>
        <a:ln w="38581">
          <a:noFill/>
        </a:ln>
      </c:spPr>
    </c:title>
    <c:view3D>
      <c:rotX val="24"/>
      <c:rotY val="270"/>
      <c:perspective val="0"/>
    </c:view3D>
    <c:plotArea>
      <c:layout>
        <c:manualLayout>
          <c:layoutTarget val="inner"/>
          <c:xMode val="edge"/>
          <c:yMode val="edge"/>
          <c:x val="0.33440514469453381"/>
          <c:y val="0.27814569536423878"/>
          <c:w val="0.47266881028938951"/>
          <c:h val="0.52317880794701987"/>
        </c:manualLayout>
      </c:layout>
      <c:pie3DChart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993366"/>
            </a:solidFill>
            <a:ln w="19291">
              <a:solidFill>
                <a:srgbClr val="000000"/>
              </a:solidFill>
              <a:prstDash val="solid"/>
            </a:ln>
          </c:spPr>
          <c:explosion val="5"/>
          <c:dPt>
            <c:idx val="0"/>
            <c:spPr>
              <a:solidFill>
                <a:srgbClr val="9999FF"/>
              </a:solidFill>
              <a:ln w="19291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929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3380721250277767E-2"/>
                  <c:y val="-8.356523881790047E-2"/>
                </c:manualLayout>
              </c:layout>
              <c:tx>
                <c:rich>
                  <a:bodyPr/>
                  <a:lstStyle/>
                  <a:p>
                    <a:pPr>
                      <a:defRPr sz="1747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Социальный блок
83,2%</a:t>
                    </a:r>
                  </a:p>
                </c:rich>
              </c:tx>
              <c:spPr>
                <a:noFill/>
                <a:ln w="38581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-1.5850154231123077E-2"/>
                  <c:y val="5.4275660709011804E-2"/>
                </c:manualLayout>
              </c:layout>
              <c:tx>
                <c:rich>
                  <a:bodyPr/>
                  <a:lstStyle/>
                  <a:p>
                    <a:pPr>
                      <a:defRPr sz="1747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Экономичес-кий блок
7,9%</a:t>
                    </a:r>
                  </a:p>
                </c:rich>
              </c:tx>
              <c:spPr>
                <a:noFill/>
                <a:ln w="38581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-7.4655567722443084E-2"/>
                  <c:y val="-4.2221842710906447E-2"/>
                </c:manualLayout>
              </c:layout>
              <c:tx>
                <c:rich>
                  <a:bodyPr/>
                  <a:lstStyle/>
                  <a:p>
                    <a:pPr>
                      <a:defRPr sz="1747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Общегосуд. вопросы
8,9%</a:t>
                    </a:r>
                  </a:p>
                </c:rich>
              </c:tx>
              <c:spPr>
                <a:noFill/>
                <a:ln w="38581">
                  <a:noFill/>
                </a:ln>
              </c:spPr>
              <c:dLblPos val="bestFit"/>
            </c:dLbl>
            <c:dLbl>
              <c:idx val="3"/>
              <c:dLblPos val="bestFit"/>
              <c:showCatName val="1"/>
              <c:showPercent val="1"/>
            </c:dLbl>
            <c:numFmt formatCode="0%" sourceLinked="0"/>
            <c:spPr>
              <a:noFill/>
              <a:ln w="38581">
                <a:noFill/>
              </a:ln>
            </c:spPr>
            <c:txPr>
              <a:bodyPr/>
              <a:lstStyle/>
              <a:p>
                <a:pPr>
                  <a:defRPr sz="174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Социальный блок</c:v>
                </c:pt>
                <c:pt idx="1">
                  <c:v>Экономический блок</c:v>
                </c:pt>
                <c:pt idx="2">
                  <c:v>Общегосударственные вопросы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876.3</c:v>
                </c:pt>
                <c:pt idx="1">
                  <c:v>93.8</c:v>
                </c:pt>
                <c:pt idx="2">
                  <c:v>83.4</c:v>
                </c:pt>
              </c:numCache>
            </c:numRef>
          </c:val>
        </c:ser>
      </c:pie3DChart>
      <c:spPr>
        <a:noFill/>
        <a:ln w="38581">
          <a:noFill/>
        </a:ln>
      </c:spPr>
    </c:plotArea>
    <c:plotVisOnly val="1"/>
    <c:dispBlanksAs val="zero"/>
  </c:chart>
  <c:spPr>
    <a:solidFill>
      <a:srgbClr val="FFFFFF"/>
    </a:solidFill>
    <a:ln w="4823">
      <a:solidFill>
        <a:srgbClr val="000000"/>
      </a:solidFill>
      <a:prstDash val="solid"/>
    </a:ln>
  </c:spPr>
  <c:txPr>
    <a:bodyPr/>
    <a:lstStyle/>
    <a:p>
      <a:pPr>
        <a:defRPr sz="1823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dirty="0"/>
              <a:t>Структура расходов бюджета 
</a:t>
            </a:r>
            <a:r>
              <a:rPr lang="ru-RU" sz="2000" dirty="0" err="1"/>
              <a:t>Усть-Катавского</a:t>
            </a:r>
            <a:r>
              <a:rPr lang="ru-RU" sz="2000" dirty="0"/>
              <a:t> городского округа 
за 2019 год</a:t>
            </a:r>
          </a:p>
        </c:rich>
      </c:tx>
      <c:layout>
        <c:manualLayout>
          <c:xMode val="edge"/>
          <c:yMode val="edge"/>
          <c:x val="0.27094236469363747"/>
          <c:y val="2.0297667230848478E-2"/>
        </c:manualLayout>
      </c:layout>
      <c:spPr>
        <a:noFill/>
        <a:ln w="25446">
          <a:noFill/>
        </a:ln>
      </c:spPr>
    </c:title>
    <c:view3D>
      <c:rotY val="350"/>
      <c:perspective val="0"/>
    </c:view3D>
    <c:plotArea>
      <c:layout>
        <c:manualLayout>
          <c:layoutTarget val="inner"/>
          <c:xMode val="edge"/>
          <c:yMode val="edge"/>
          <c:x val="0.14397905759162358"/>
          <c:y val="0.40460081190798453"/>
          <c:w val="0.74869109947644175"/>
          <c:h val="0.3071718538565629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23">
              <a:solidFill>
                <a:srgbClr val="000000"/>
              </a:solidFill>
              <a:prstDash val="solid"/>
            </a:ln>
          </c:spPr>
          <c:explosion val="13"/>
          <c:dPt>
            <c:idx val="1"/>
            <c:spPr>
              <a:solidFill>
                <a:srgbClr val="993366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6"/>
            <c:explosion val="36"/>
            <c:spPr>
              <a:solidFill>
                <a:srgbClr val="0066CC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7"/>
            <c:explosion val="40"/>
            <c:spPr>
              <a:solidFill>
                <a:srgbClr val="CCCCFF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272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3801902496361306E-2"/>
                  <c:y val="-6.0873457123322199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/>
                      <a:t>О</a:t>
                    </a:r>
                    <a:r>
                      <a:rPr lang="ru-RU"/>
                      <a:t>бщегосударст-венные вопросы 7,5% 
(78,9 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6.8758079680338504E-3"/>
                  <c:y val="-6.7438001324600913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/>
                      <a:t>Н</a:t>
                    </a:r>
                    <a:r>
                      <a:rPr lang="ru-RU"/>
                      <a:t>ац. безопасность и правоохранит. деятельность 0,3% 
(3,4 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0.18989136594533393"/>
                  <c:y val="-0.1090878285172790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/>
                      <a:t>Н</a:t>
                    </a:r>
                    <a:r>
                      <a:rPr lang="ru-RU"/>
                      <a:t>ациональная экономика 3%
 (31,3 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0.10390127054043487"/>
                  <c:y val="4.2132978276776198E-4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/>
                      <a:t>Ж</a:t>
                    </a:r>
                    <a:r>
                      <a:rPr lang="ru-RU"/>
                      <a:t>КХ 5,8%
(60,7 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</c:dLbl>
            <c:dLbl>
              <c:idx val="4"/>
              <c:delete val="1"/>
            </c:dLbl>
            <c:dLbl>
              <c:idx val="5"/>
              <c:layout>
                <c:manualLayout>
                  <c:x val="-0.2417766298918792"/>
                  <c:y val="0.25143921554198229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/>
                      <a:t>О</a:t>
                    </a:r>
                    <a:r>
                      <a:rPr lang="ru-RU"/>
                      <a:t>бразование 50,3%
(530,0 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</c:dLbl>
            <c:dLbl>
              <c:idx val="6"/>
              <c:layout>
                <c:manualLayout>
                  <c:x val="-9.6392698172523245E-2"/>
                  <c:y val="6.6571123702995075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="1" i="0" u="none" strike="noStrike" baseline="0" dirty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Культура 6,8% (72,0 </a:t>
                    </a:r>
                    <a:r>
                      <a:rPr lang="ru-RU" sz="1400" b="1" i="0" u="none" strike="noStrike" baseline="0" dirty="0" smtClean="0">
                        <a:solidFill>
                          <a:srgbClr val="000000"/>
                        </a:solidFill>
                        <a:latin typeface="Arial Cyr"/>
                        <a:cs typeface="Arial Cyr"/>
                      </a:rPr>
                      <a:t>млн.руб.)</a:t>
                    </a:r>
                    <a:endParaRPr lang="ru-RU" sz="1400" b="1" i="0" u="none" strike="noStrike" baseline="0" dirty="0">
                      <a:solidFill>
                        <a:srgbClr val="000000"/>
                      </a:solidFill>
                      <a:latin typeface="Arial Cyr"/>
                      <a:cs typeface="Arial Cyr"/>
                    </a:endParaRPr>
                  </a:p>
                </c:rich>
              </c:tx>
              <c:numFmt formatCode="0%" sourceLinked="0"/>
              <c:spPr>
                <a:noFill/>
                <a:ln w="25446">
                  <a:noFill/>
                </a:ln>
              </c:spPr>
              <c:dLblPos val="bestFit"/>
            </c:dLbl>
            <c:dLbl>
              <c:idx val="7"/>
              <c:layout>
                <c:manualLayout>
                  <c:x val="9.2714331883887767E-4"/>
                  <c:y val="-9.921995731841934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/>
                      <a:t>С</a:t>
                    </a:r>
                    <a:r>
                      <a:rPr lang="ru-RU"/>
                      <a:t>оциальная политика
22,6%  
(238,6 млн.руб.)      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</c:dLbl>
            <c:dLbl>
              <c:idx val="8"/>
              <c:layout>
                <c:manualLayout>
                  <c:x val="-4.6553832706546013E-2"/>
                  <c:y val="-2.9377805578041143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400" baseline="0"/>
                      <a:t>Ф</a:t>
                    </a:r>
                    <a:r>
                      <a:rPr lang="ru-RU"/>
                      <a:t>изическая
культура и 
спорт
3,2% 
(34,2 млн.руб.)</a:t>
                    </a:r>
                  </a:p>
                </c:rich>
              </c:tx>
              <c:spPr>
                <a:noFill/>
                <a:ln w="25446">
                  <a:noFill/>
                </a:ln>
              </c:spPr>
              <c:dLblPos val="bestFit"/>
            </c:dLbl>
            <c:numFmt formatCode="0%" sourceLinked="0"/>
            <c:spPr>
              <a:noFill/>
              <a:ln w="25446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bestFit"/>
            <c:showCatName val="1"/>
            <c:showPercent val="1"/>
            <c:showLeaderLines val="1"/>
          </c:dLbls>
          <c:cat>
            <c:strRef>
              <c:f>Лист1!$A$1:$A$9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правоохранит.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средлы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Лист1!$B$1:$B$9</c:f>
              <c:numCache>
                <c:formatCode>General</c:formatCode>
                <c:ptCount val="9"/>
                <c:pt idx="0">
                  <c:v>78.900000000000006</c:v>
                </c:pt>
                <c:pt idx="1">
                  <c:v>3.4</c:v>
                </c:pt>
                <c:pt idx="2">
                  <c:v>31.3</c:v>
                </c:pt>
                <c:pt idx="3">
                  <c:v>60.7</c:v>
                </c:pt>
                <c:pt idx="4">
                  <c:v>1.8</c:v>
                </c:pt>
                <c:pt idx="5">
                  <c:v>530</c:v>
                </c:pt>
                <c:pt idx="6">
                  <c:v>71.900000000000006</c:v>
                </c:pt>
                <c:pt idx="7">
                  <c:v>238.6</c:v>
                </c:pt>
                <c:pt idx="8">
                  <c:v>34.200000000000003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46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80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2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0.12682215743440234"/>
          <c:y val="5.0847457627118727E-3"/>
        </c:manualLayout>
      </c:layout>
      <c:spPr>
        <a:noFill/>
        <a:ln w="26797">
          <a:noFill/>
        </a:ln>
      </c:spPr>
    </c:title>
    <c:plotArea>
      <c:layout>
        <c:manualLayout>
          <c:layoutTarget val="inner"/>
          <c:xMode val="edge"/>
          <c:yMode val="edge"/>
          <c:x val="0.10349854227405257"/>
          <c:y val="0.16101694915254244"/>
          <c:w val="0.89650145772594747"/>
          <c:h val="0.6152542372881371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9999FF"/>
            </a:solidFill>
            <a:ln w="13398">
              <a:solidFill>
                <a:srgbClr val="000000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Пед.работники школ</c:v>
                </c:pt>
                <c:pt idx="1">
                  <c:v>Пед.работники ДОУ</c:v>
                </c:pt>
                <c:pt idx="2">
                  <c:v>Пед.работники  ДЮСШ, ЦДТ, ЦДЮТиЭ</c:v>
                </c:pt>
                <c:pt idx="3">
                  <c:v>Пед.работники ДМШ</c:v>
                </c:pt>
                <c:pt idx="4">
                  <c:v>Работники учреждений культуры</c:v>
                </c:pt>
                <c:pt idx="5">
                  <c:v>Социальные работники </c:v>
                </c:pt>
              </c:strCache>
            </c:strRef>
          </c:cat>
          <c:val>
            <c:numRef>
              <c:f>Sheet1!$B$2:$G$2</c:f>
              <c:numCache>
                <c:formatCode>#,##0.00</c:formatCode>
                <c:ptCount val="6"/>
                <c:pt idx="0">
                  <c:v>16632.480000000021</c:v>
                </c:pt>
                <c:pt idx="1">
                  <c:v>11204.220000000008</c:v>
                </c:pt>
                <c:pt idx="2">
                  <c:v>8352.69</c:v>
                </c:pt>
                <c:pt idx="3">
                  <c:v>13869.1</c:v>
                </c:pt>
                <c:pt idx="4">
                  <c:v>7388.3</c:v>
                </c:pt>
                <c:pt idx="5">
                  <c:v>6125</c:v>
                </c:pt>
              </c:numCache>
            </c:numRef>
          </c:val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FF8080"/>
            </a:solidFill>
            <a:ln w="13398">
              <a:solidFill>
                <a:srgbClr val="000000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Пед.работники школ</c:v>
                </c:pt>
                <c:pt idx="1">
                  <c:v>Пед.работники ДОУ</c:v>
                </c:pt>
                <c:pt idx="2">
                  <c:v>Пед.работники  ДЮСШ, ЦДТ, ЦДЮТиЭ</c:v>
                </c:pt>
                <c:pt idx="3">
                  <c:v>Пед.работники ДМШ</c:v>
                </c:pt>
                <c:pt idx="4">
                  <c:v>Работники учреждений культуры</c:v>
                </c:pt>
                <c:pt idx="5">
                  <c:v>Социальные работники 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29676.609999999971</c:v>
                </c:pt>
                <c:pt idx="1">
                  <c:v>22344.84</c:v>
                </c:pt>
                <c:pt idx="2">
                  <c:v>25795.780000000021</c:v>
                </c:pt>
                <c:pt idx="3">
                  <c:v>26265.67</c:v>
                </c:pt>
                <c:pt idx="4">
                  <c:v>16969.3</c:v>
                </c:pt>
                <c:pt idx="5">
                  <c:v>16607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CCFFFF"/>
            </a:solidFill>
            <a:ln w="13398">
              <a:solidFill>
                <a:srgbClr val="000000"/>
              </a:solidFill>
              <a:prstDash val="solid"/>
            </a:ln>
          </c:spPr>
          <c:cat>
            <c:strRef>
              <c:f>Sheet1!$B$1:$G$1</c:f>
              <c:strCache>
                <c:ptCount val="6"/>
                <c:pt idx="0">
                  <c:v>Пед.работники школ</c:v>
                </c:pt>
                <c:pt idx="1">
                  <c:v>Пед.работники ДОУ</c:v>
                </c:pt>
                <c:pt idx="2">
                  <c:v>Пед.работники  ДЮСШ, ЦДТ, ЦДЮТиЭ</c:v>
                </c:pt>
                <c:pt idx="3">
                  <c:v>Пед.работники ДМШ</c:v>
                </c:pt>
                <c:pt idx="4">
                  <c:v>Работники учреждений культуры</c:v>
                </c:pt>
                <c:pt idx="5">
                  <c:v>Социальные работники 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32699.1</c:v>
                </c:pt>
                <c:pt idx="1">
                  <c:v>31684.17</c:v>
                </c:pt>
                <c:pt idx="2">
                  <c:v>33104.769999999997</c:v>
                </c:pt>
                <c:pt idx="3">
                  <c:v>32336.27</c:v>
                </c:pt>
                <c:pt idx="4">
                  <c:v>30448.799999999996</c:v>
                </c:pt>
                <c:pt idx="5">
                  <c:v>31974.5</c:v>
                </c:pt>
              </c:numCache>
            </c:numRef>
          </c:val>
        </c:ser>
        <c:axId val="131426176"/>
        <c:axId val="131427712"/>
      </c:barChart>
      <c:catAx>
        <c:axId val="131426176"/>
        <c:scaling>
          <c:orientation val="minMax"/>
        </c:scaling>
        <c:axPos val="b"/>
        <c:numFmt formatCode="General" sourceLinked="1"/>
        <c:tickLblPos val="nextTo"/>
        <c:spPr>
          <a:ln w="335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7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1427712"/>
        <c:crosses val="autoZero"/>
        <c:auto val="1"/>
        <c:lblAlgn val="ctr"/>
        <c:lblOffset val="100"/>
        <c:tickLblSkip val="1"/>
        <c:tickMarkSkip val="1"/>
      </c:catAx>
      <c:valAx>
        <c:axId val="131427712"/>
        <c:scaling>
          <c:orientation val="minMax"/>
        </c:scaling>
        <c:axPos val="l"/>
        <c:majorGridlines>
          <c:spPr>
            <a:ln w="3350">
              <a:solidFill>
                <a:srgbClr val="000000"/>
              </a:solidFill>
              <a:prstDash val="solid"/>
            </a:ln>
          </c:spPr>
        </c:majorGridlines>
        <c:numFmt formatCode="#,##0.00" sourceLinked="1"/>
        <c:tickLblPos val="nextTo"/>
        <c:spPr>
          <a:ln w="33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4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1426176"/>
        <c:crosses val="autoZero"/>
        <c:crossBetween val="between"/>
      </c:valAx>
      <c:spPr>
        <a:solidFill>
          <a:srgbClr val="C0C0C0"/>
        </a:solidFill>
        <a:ln w="1339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63556851311961"/>
          <c:y val="7.6271186440677874E-2"/>
          <c:w val="0.15160349854227451"/>
          <c:h val="0.13389830508474576"/>
        </c:manualLayout>
      </c:layout>
      <c:spPr>
        <a:noFill/>
        <a:ln w="3350">
          <a:solidFill>
            <a:srgbClr val="000000"/>
          </a:solidFill>
          <a:prstDash val="solid"/>
        </a:ln>
      </c:spPr>
      <c:txPr>
        <a:bodyPr/>
        <a:lstStyle/>
        <a:p>
          <a:pPr>
            <a:defRPr sz="130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08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0.52125</cdr:x>
      <cdr:y>0.5135</cdr:y>
    </cdr:from>
    <cdr:to>
      <cdr:x>0.52775</cdr:x>
      <cdr:y>0.56975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88172" y="1477108"/>
          <a:ext cx="38509" cy="1618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3B842-0752-42EE-BB78-4C061DE6ACA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08112-1A3E-429A-AD38-876B13C98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3D0A-A9B3-4A30-886C-EFCFE5959663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B6B46-B49D-4508-A34E-A84D54103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9144000" cy="2862322"/>
          </a:xfrm>
          <a:noFill/>
          <a:ln w="31750">
            <a:noFill/>
          </a:ln>
          <a:effectLst>
            <a:outerShdw blurRad="190500" dist="25400" dir="5220000" algn="bl" rotWithShape="0">
              <a:prstClr val="black">
                <a:alpha val="2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Об исполнении  бюджета </a:t>
            </a:r>
            <a:b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Усть-Катавского </a:t>
            </a:r>
            <a:b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городского округа </a:t>
            </a:r>
            <a:b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</a:br>
            <a:r>
              <a:rPr lang="ru-RU" sz="4500" b="1" kern="1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за 2019 год</a:t>
            </a:r>
            <a:endParaRPr lang="ru-RU" sz="4500" b="1" kern="10" spc="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6632"/>
            <a:ext cx="792088" cy="97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357158" y="214290"/>
          <a:ext cx="8229141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1538" y="28572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Динамика роста заработной платы отдельных работников по Указам Президента с 2012 года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09" y="357165"/>
          <a:ext cx="7929617" cy="5734705"/>
        </p:xfrm>
        <a:graphic>
          <a:graphicData uri="http://schemas.openxmlformats.org/drawingml/2006/table">
            <a:tbl>
              <a:tblPr/>
              <a:tblGrid>
                <a:gridCol w="5214974"/>
                <a:gridCol w="879539"/>
                <a:gridCol w="734042"/>
                <a:gridCol w="1101062"/>
              </a:tblGrid>
              <a:tr h="3707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бюджета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Усть-Катавского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городского округа в 2019  году</a:t>
                      </a:r>
                    </a:p>
                  </a:txBody>
                  <a:tcPr marL="34546" marR="3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6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видам расходов</a:t>
                      </a:r>
                    </a:p>
                  </a:txBody>
                  <a:tcPr marL="34546" marR="3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млн.руб.</a:t>
                      </a:r>
                    </a:p>
                  </a:txBody>
                  <a:tcPr marL="34546" marR="3454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Удельный вес в общем объеме расходов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8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</a:txBody>
                  <a:tcPr marL="34546" marR="3454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1 072,3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1 053,5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450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оплату труда в целях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обеспечения выполнения функций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муниципальными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органами, казенными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учреждениями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436,7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436,6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6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Закупка товаров, работ и услуг для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муниципальных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нужд</a:t>
                      </a: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242,0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228,9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22%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3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166,0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164,9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22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Капитальные вложения в объекты недвижимого имущества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муниципальной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собственности</a:t>
                      </a: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50,7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46,3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0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143,0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143,0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8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Иные бюджетные ассигнования</a:t>
                      </a:r>
                    </a:p>
                  </a:txBody>
                  <a:tcPr marL="34546" marR="3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33,9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3%</a:t>
                      </a:r>
                    </a:p>
                  </a:txBody>
                  <a:tcPr marL="34546" marR="34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3" y="756278"/>
          <a:ext cx="8286810" cy="5887981"/>
        </p:xfrm>
        <a:graphic>
          <a:graphicData uri="http://schemas.openxmlformats.org/drawingml/2006/table">
            <a:tbl>
              <a:tblPr/>
              <a:tblGrid>
                <a:gridCol w="5222784"/>
                <a:gridCol w="1005321"/>
                <a:gridCol w="1099866"/>
                <a:gridCol w="958839"/>
              </a:tblGrid>
              <a:tr h="440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 тыс.руб.</a:t>
                      </a:r>
                      <a:endParaRPr lang="ru-RU"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испол-нения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27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"Развитие и содержание системы уличного освещения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2017-2019 годы"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8 465,6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8 286,0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98%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"Управление инфраструктурой и строительством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2017-2019 годы"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23 717,5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23 682,6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27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"Обеспечение доступным и комфортным жильем граждан Российской Федерации"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2016-2020 годы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26 688,0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25 005,4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94%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27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МП"Развитие дорожного хозяйства и повышение безопасности дорожного движения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2018-2020 годы"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30 786,5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30 500,1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"Оздоровление экологической обстановки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2019-2021гг."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3 330,0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2 998,5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"Управление муниципальным имуществом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на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2018 - 2020 годы"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18 448,7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10 741,4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58%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дошкольного образования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на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2018-2020 годы"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185 356,3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185 298,7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«Безопасность образовательных учреждений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2017-2019 гг.»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47 569,7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43 148,2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91%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51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"Развитие образования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2017-2019 годы"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293 626,6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293 612,6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"Социальная поддержка и обслуживание граждан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2017-2019 годы"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219 820,0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218 474,1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27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"Поддержка социально-ориентированных некоммерческих организаций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на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2017-2019 гг."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899,8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899,8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1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культуры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2017-2019 годы"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88 872,1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88 224,4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15616" y="1"/>
            <a:ext cx="765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Расходы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бюджета</a:t>
            </a:r>
            <a:r>
              <a:rPr lang="ru-RU" sz="2000" b="1" dirty="0" smtClean="0"/>
              <a:t> </a:t>
            </a:r>
            <a:r>
              <a:rPr lang="ru-RU" sz="20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Усть-Катавского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городского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округа </a:t>
            </a:r>
            <a:b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</a:b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в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2019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году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муниципальным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программам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883920"/>
          <a:ext cx="8424936" cy="5974080"/>
        </p:xfrm>
        <a:graphic>
          <a:graphicData uri="http://schemas.openxmlformats.org/drawingml/2006/table">
            <a:tbl>
              <a:tblPr/>
              <a:tblGrid>
                <a:gridCol w="5760640"/>
                <a:gridCol w="936104"/>
                <a:gridCol w="936104"/>
                <a:gridCol w="792088"/>
              </a:tblGrid>
              <a:tr h="369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программы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тыс.руб.</a:t>
                      </a: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испол-нения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79" marR="4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"Управление муниципальными финансами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2017-2019 годы"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12 247,4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12 002,4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98%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 Формирование современной городской среды " на территории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2018-2024 годы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9 527,4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9 466,9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"Развитие физической культуры и спорта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2017-2019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гг."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34 776,9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33 955,5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98%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54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"Развитие малого и среднего предпринимательства в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монопрофильном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муниципальном образовании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Усть-Катавский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городской округ" на 2018-2020 годы"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300,0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605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«Снижение административных барьеров, оптимизация,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повыше-ние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качества и развитие государственных и муниципальных услуг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базе многофункционального центра на 2017-2019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гг."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7 127,9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7 127,9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"Обеспечение безопасности жизнедеятельности населения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2017-2019 годы"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1 409,3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1 140,9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81%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54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"Сохранение, использование, популяризация и охрана объектов культурного наследия, находящихся в муниципальной собственности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на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2017-2019 годы"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756,5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756,5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7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"Развитие муниципальной службы 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У-КГО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2017-2019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гг."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135,5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133,9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"Профилактика правонарушений и преступлений на территории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2019 году"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314,8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79%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"Доступная среда для инвалидов и других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маломобильных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групп населения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2016-2020 годы"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1 014,3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1 014,3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38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"Ликвидация аварийного жилого фонда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2017-2019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гг."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247,0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247,0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9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МП "Поддержка и развитие внутреннего и въездного туризма на территории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УКГО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 2018-2020 годы"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140,0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140,0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95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1 016 483,9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998 312,2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98%</a:t>
                      </a:r>
                    </a:p>
                  </a:txBody>
                  <a:tcPr marL="35169" marR="3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1"/>
            <a:ext cx="765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Расходы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бюджета</a:t>
            </a:r>
            <a:r>
              <a:rPr lang="ru-RU" sz="2000" b="1" dirty="0" smtClean="0"/>
              <a:t> </a:t>
            </a:r>
            <a:r>
              <a:rPr lang="ru-RU" sz="2000" b="1" kern="10" spc="5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Усть-Катавского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городского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округа </a:t>
            </a:r>
            <a:b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</a:b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в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2019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году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по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муниципальным</a:t>
            </a:r>
            <a:r>
              <a:rPr lang="ru-RU" sz="2000" b="1" dirty="0" smtClean="0"/>
              <a:t> </a:t>
            </a:r>
            <a:r>
              <a:rPr lang="ru-RU" sz="2000" b="1" kern="10" spc="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Cyr"/>
                <a:cs typeface="Times New Roman" pitchFamily="18" charset="0"/>
              </a:rPr>
              <a:t>программам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5" name="Схема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4"/>
            <a:ext cx="7143800" cy="4429156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924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500042"/>
            <a:ext cx="6730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Реализация Национальных проектов в 2019 году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\\adm-server\Disk\ЛОГИНОВА А.П\ФОТО соц-экон разв округа\памятники, брянский мост\DSC09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4214842" cy="2809894"/>
          </a:xfrm>
          <a:prstGeom prst="rect">
            <a:avLst/>
          </a:prstGeom>
          <a:noFill/>
        </p:spPr>
      </p:pic>
      <p:pic>
        <p:nvPicPr>
          <p:cNvPr id="39941" name="Picture 5" descr="\\adm-server\Disk\ЛОГИНОВА А.П\ФОТО соц-экон разв округа\памятники, брянский мост\DSC098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85728"/>
            <a:ext cx="4143404" cy="2762269"/>
          </a:xfrm>
          <a:prstGeom prst="rect">
            <a:avLst/>
          </a:prstGeom>
          <a:noFill/>
        </p:spPr>
      </p:pic>
      <p:pic>
        <p:nvPicPr>
          <p:cNvPr id="39942" name="Picture 6" descr="\\adm-server\Disk\ЛОГИНОВА А.П\ФОТО соц-экон разв округа\памятники, брянский мост\DSC098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9268" y="600092"/>
            <a:ext cx="3600450" cy="5400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\\adm-server\Disk\ЛОГИНОВА А.П\ФОТО соц-экон разв округа\ФОТО ПО РЕАЛЬНЫМ ДЕЛАМ\Брянский мо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026" y="3286124"/>
            <a:ext cx="5079203" cy="3386135"/>
          </a:xfrm>
          <a:prstGeom prst="rect">
            <a:avLst/>
          </a:prstGeom>
          <a:noFill/>
        </p:spPr>
      </p:pic>
      <p:pic>
        <p:nvPicPr>
          <p:cNvPr id="40963" name="Picture 3" descr="\\adm-server\Disk\ЛОГИНОВА А.П\ФОТО соц-экон разв округа\ФОТО ПО РЕАЛЬНЫМ ДЕЛАМ\дорожки в детсад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42851"/>
            <a:ext cx="5143536" cy="34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\\adm-server\Disk\ЛОГИНОВА А.П\ФОТО соц-экон разв округа\ФОТО ПО РЕАЛЬНЫМ ДЕЛАМ\ограда на Лен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42852"/>
            <a:ext cx="5400675" cy="3600450"/>
          </a:xfrm>
          <a:prstGeom prst="rect">
            <a:avLst/>
          </a:prstGeom>
          <a:noFill/>
        </p:spPr>
      </p:pic>
      <p:pic>
        <p:nvPicPr>
          <p:cNvPr id="41986" name="Picture 2" descr="\\adm-server\Disk\ЛОГИНОВА А.П\ФОТО соц-экон разв округа\ФОТО ПО РЕАЛЬНЫМ ДЕЛАМ\Лукинский мо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143248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\\adm-server\Disk\ЛОГИНОВА А.П\ФОТО соц-экон разв округа\ФОТО ПО РЕАЛЬНЫМ ДЕЛАМ\ограждение на Комсомольск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42852"/>
            <a:ext cx="5400675" cy="3600450"/>
          </a:xfrm>
          <a:prstGeom prst="rect">
            <a:avLst/>
          </a:prstGeom>
          <a:noFill/>
        </p:spPr>
      </p:pic>
      <p:pic>
        <p:nvPicPr>
          <p:cNvPr id="43011" name="Picture 3" descr="\\adm-server\Disk\ЛОГИНОВА А.П\ФОТО соц-экон разв округа\ФОТО ПО РЕАЛЬНЫМ ДЕЛАМ\ок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00372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Параметры </a:t>
            </a:r>
            <a:r>
              <a:rPr lang="ru-RU" sz="2400" b="1" dirty="0" smtClean="0">
                <a:solidFill>
                  <a:srgbClr val="0070C0"/>
                </a:solidFill>
              </a:rPr>
              <a:t>бюджета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Усть-Катавского городского округа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</a:rPr>
              <a:t>2019 год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24000" y="1896127"/>
          <a:ext cx="6096000" cy="3318822"/>
        </p:xfrm>
        <a:graphic>
          <a:graphicData uri="http://schemas.openxmlformats.org/drawingml/2006/table">
            <a:tbl>
              <a:tblPr/>
              <a:tblGrid>
                <a:gridCol w="1740447"/>
                <a:gridCol w="1173900"/>
                <a:gridCol w="1002398"/>
                <a:gridCol w="1089923"/>
                <a:gridCol w="1089332"/>
              </a:tblGrid>
              <a:tr h="1475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Основные параметры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Первоначально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принятые показатели бюджета (в редакции решения от 24.12.2018г. № 194)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Уточненный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бюджет  (в редакции решения от 25.12.2019г. № 154)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Исполнение за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2019 год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Отклонение от первоначально принятых параметров (гр.3-2)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, всего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921 806,50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1 077 860,35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1 087 071,89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+156 053,86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79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219 378,00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236 953,99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253 530,56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+17 575,99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702 428,50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840 906,36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833 541,33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+138 477,86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3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921 806,50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1 077 612,09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1 053 543,7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+155 805,59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Дефицит (-), 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профицит (+)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248,28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33 528,19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70" marR="638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\\adm-server\Disk\ЛОГИНОВА А.П\ФОТО соц-экон разв округа\ФОТО ПО РЕАЛЬНЫМ ДЕЛАМ\отсыпка грунтом ул. Ломонос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42852"/>
            <a:ext cx="5904873" cy="4429156"/>
          </a:xfrm>
          <a:prstGeom prst="rect">
            <a:avLst/>
          </a:prstGeom>
          <a:noFill/>
        </p:spPr>
      </p:pic>
      <p:pic>
        <p:nvPicPr>
          <p:cNvPr id="44034" name="Picture 2" descr="\\adm-server\Disk\ЛОГИНОВА А.П\ФОТО соц-экон разв округа\ФОТО ПО РЕАЛЬНЫМ ДЕЛАМ\остановочный павиль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71810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\\adm-server\Disk\ЛОГИНОВА А.П\ФОТО соц-экон разв округа\ФОТО ПО РЕАЛЬНЫМ ДЕЛАМ\площадка ЦД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00372"/>
            <a:ext cx="5400675" cy="3600450"/>
          </a:xfrm>
          <a:prstGeom prst="rect">
            <a:avLst/>
          </a:prstGeom>
          <a:noFill/>
        </p:spPr>
      </p:pic>
      <p:pic>
        <p:nvPicPr>
          <p:cNvPr id="45059" name="Picture 3" descr="\\adm-server\Disk\ЛОГИНОВА А.П\ФОТО соц-экон разв округа\ФОТО ПО РЕАЛЬНЫМ ДЕЛАМ\тротуары в МК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14290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\\adm-server\Disk\ЛОГИНОВА А.П\ФОТО соц-экон разв округа\ФОТО ПО РЕАЛЬНЫМ ДЕЛАМ\ямочный ремонт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42852"/>
            <a:ext cx="5238194" cy="3929090"/>
          </a:xfrm>
          <a:prstGeom prst="rect">
            <a:avLst/>
          </a:prstGeom>
          <a:noFill/>
        </p:spPr>
      </p:pic>
      <p:pic>
        <p:nvPicPr>
          <p:cNvPr id="46082" name="Picture 2" descr="\\adm-server\Disk\ЛОГИНОВА А.П\ФОТО соц-экон разв округа\ФОТО ПО РЕАЛЬНЫМ ДЕЛАМ\Французский мо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928934"/>
            <a:ext cx="540067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Параметры исполнения бюджета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Усть-Катавского городского округа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</a:rPr>
              <a:t>за 2019 год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714348" y="1428736"/>
          <a:ext cx="7830338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Доходы бюджета Усть-Катавского городского округа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 2019 год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428596" y="1643050"/>
          <a:ext cx="822643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0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Структура налоговых и не налоговых доходов бюджета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Усть-Катавского городского округа за 2019 год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785786" y="928670"/>
          <a:ext cx="7429552" cy="562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Динамика поступлений по основным доходным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источникам бюджета в 2019 году (млн. руб.)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284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928662" y="1285860"/>
          <a:ext cx="7560961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1142976" y="1071546"/>
            <a:ext cx="2500329" cy="1571636"/>
          </a:xfrm>
          <a:prstGeom prst="wedgeRectCallout">
            <a:avLst>
              <a:gd name="adj1" fmla="val 14231"/>
              <a:gd name="adj2" fmla="val 15232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Поэтапное увеличение ФОТ по бюджетной сфере, в соответствии с майскими Указами Президента от 2012г., повышение МРОТ, перечисление УКВЗ НДФЛ за вторую половину декабря 2019г., в связи с  переходом  основного состава работников  на новое предприятие «Филиал  АО «УКВЗ»</a:t>
            </a:r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500430" y="1142984"/>
            <a:ext cx="2786082" cy="1071570"/>
          </a:xfrm>
          <a:prstGeom prst="wedgeRectCallout">
            <a:avLst>
              <a:gd name="adj1" fmla="val -32094"/>
              <a:gd name="adj2" fmla="val 25691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Увеличение стоимости родительской платы за посещение детей ДОУ, увеличение количества детей, охваченных оздоровлением в МКУ «ДОЦ Ребячья республика»,рост проведенных мероприятий</a:t>
            </a:r>
            <a:r>
              <a:rPr lang="ru-RU" sz="1100" dirty="0" smtClean="0">
                <a:latin typeface="+mj-lt"/>
                <a:cs typeface="Times New Roman" pitchFamily="18" charset="0"/>
              </a:rPr>
              <a:t> ЦКС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4714876" y="2214554"/>
            <a:ext cx="2428892" cy="857256"/>
          </a:xfrm>
          <a:prstGeom prst="wedgeRectCallout">
            <a:avLst>
              <a:gd name="adj1" fmla="val -38672"/>
              <a:gd name="adj2" fmla="val 27367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100" dirty="0" smtClean="0">
                <a:cs typeface="Times New Roman" pitchFamily="18" charset="0"/>
              </a:rPr>
              <a:t>Увеличение количества налогоплательщиков УСН, увеличение суммы исчисленного и уплаченного налога за 2018г.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5857884" y="3143248"/>
            <a:ext cx="2286016" cy="571504"/>
          </a:xfrm>
          <a:prstGeom prst="wedgeRectCallout">
            <a:avLst>
              <a:gd name="adj1" fmla="val -32385"/>
              <a:gd name="adj2" fmla="val 23858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Оформление права собственности на земельные участки АО «УКВЗ» – филиала АО «ГКНПЦ»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929454" y="4143380"/>
            <a:ext cx="1571636" cy="571504"/>
          </a:xfrm>
          <a:prstGeom prst="wedgeRectCallout">
            <a:avLst>
              <a:gd name="adj1" fmla="val -18928"/>
              <a:gd name="adj2" fmla="val 875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Повышение стоимости активов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357554" y="4429132"/>
            <a:ext cx="1285884" cy="428628"/>
          </a:xfrm>
          <a:prstGeom prst="upArrow">
            <a:avLst>
              <a:gd name="adj1" fmla="val 48278"/>
              <a:gd name="adj2" fmla="val 343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+10,4%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2214546" y="4143380"/>
            <a:ext cx="1214446" cy="50006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+7,3%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5715008" y="4786322"/>
            <a:ext cx="1214446" cy="35719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+9</a:t>
            </a:r>
            <a:r>
              <a:rPr lang="ru-RU" sz="1000" dirty="0" smtClean="0">
                <a:latin typeface="Calibri" pitchFamily="34" charset="0"/>
                <a:cs typeface="Arial" pitchFamily="34" charset="0"/>
              </a:rPr>
              <a:t>,4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500562" y="4857760"/>
            <a:ext cx="1214446" cy="50006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+14,8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6929454" y="4929198"/>
            <a:ext cx="1214446" cy="50006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r>
              <a:rPr lang="ru-RU" sz="1000" dirty="0" smtClean="0">
                <a:latin typeface="Calibri" pitchFamily="34" charset="0"/>
                <a:cs typeface="Arial" pitchFamily="34" charset="0"/>
              </a:rPr>
              <a:t>13,9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7999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Финансовая помощь и собственные доходы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бюджета округа за 2018 и 2019 гг.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/>
        </p:nvGraphicFramePr>
        <p:xfrm>
          <a:off x="714348" y="1714488"/>
          <a:ext cx="771530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4317563" y="3625151"/>
            <a:ext cx="1437122" cy="713484"/>
          </a:xfrm>
          <a:prstGeom prst="rightArrow">
            <a:avLst>
              <a:gd name="adj1" fmla="val 50000"/>
              <a:gd name="adj2" fmla="val 6225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+7,9%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3857620" y="2714620"/>
            <a:ext cx="1354139" cy="671514"/>
          </a:xfrm>
          <a:prstGeom prst="rightArrow">
            <a:avLst>
              <a:gd name="adj1" fmla="val 50000"/>
              <a:gd name="adj2" fmla="val 6232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+7,1%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0" y="1071546"/>
          <a:ext cx="9144000" cy="45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C:\Temp\0917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4"/>
          <p:cNvGraphicFramePr/>
          <p:nvPr/>
        </p:nvGraphicFramePr>
        <p:xfrm>
          <a:off x="395537" y="188640"/>
          <a:ext cx="8568952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Реализация майских Указов Президента РФ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C:\Temp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47" y="110076"/>
            <a:ext cx="681939" cy="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1428738"/>
          <a:ext cx="8429684" cy="4930697"/>
        </p:xfrm>
        <a:graphic>
          <a:graphicData uri="http://schemas.openxmlformats.org/drawingml/2006/table">
            <a:tbl>
              <a:tblPr/>
              <a:tblGrid>
                <a:gridCol w="4485665"/>
                <a:gridCol w="1262086"/>
                <a:gridCol w="1262086"/>
                <a:gridCol w="1419847"/>
              </a:tblGrid>
              <a:tr h="1034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Категории работников бюджетной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сферы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Рост от 2018 года, в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3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школ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30 137,75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32 699,10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CYR"/>
                          <a:ea typeface="Times New Roman"/>
                          <a:cs typeface="Times New Roman"/>
                        </a:rPr>
                        <a:t>102%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3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ДОУ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30 713,10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33 644,14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CYR"/>
                          <a:ea typeface="Times New Roman"/>
                          <a:cs typeface="Times New Roman"/>
                        </a:rPr>
                        <a:t>128%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8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 учреждений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допобразования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(ДЮСШ, ЦДТ)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29 694,96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31 684,17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CYR"/>
                          <a:ea typeface="Times New Roman"/>
                          <a:cs typeface="Times New Roman"/>
                        </a:rPr>
                        <a:t>104%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2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Педагогические работники  учреждений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допобразования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(ДМШ)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30 714,37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33 104,77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CYR"/>
                          <a:ea typeface="Times New Roman"/>
                          <a:cs typeface="Times New Roman"/>
                        </a:rPr>
                        <a:t>105%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3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Работники учреждений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31 639,33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32 397,28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CYR"/>
                          <a:ea typeface="Times New Roman"/>
                          <a:cs typeface="Times New Roman"/>
                        </a:rPr>
                        <a:t>117%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3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Социальные работники (КЦСОН)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30 434,00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31 974,50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 CYR"/>
                          <a:ea typeface="Times New Roman"/>
                          <a:cs typeface="Times New Roman"/>
                        </a:rPr>
                        <a:t>127%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7584" y="0"/>
            <a:ext cx="7358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Реализация в 2019 году майских Указов Президента РФ, касающихся повышения средней заработной платы отдельным категориям работников бюджетной сферы</a:t>
            </a:r>
            <a:endParaRPr lang="ru-RU" sz="2000" dirty="0" smtClean="0"/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000892" y="928670"/>
            <a:ext cx="923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 рублях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1110</Words>
  <Application>Microsoft Office PowerPoint</Application>
  <PresentationFormat>Экран (4:3)</PresentationFormat>
  <Paragraphs>292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Об исполнении  бюджета  Усть-Катавского  городского округа  за 2019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Реализация майских Указов Президента РФ   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Александрович Шерстнев</dc:creator>
  <cp:lastModifiedBy>fin40u41</cp:lastModifiedBy>
  <cp:revision>169</cp:revision>
  <dcterms:created xsi:type="dcterms:W3CDTF">2014-03-04T03:19:44Z</dcterms:created>
  <dcterms:modified xsi:type="dcterms:W3CDTF">2020-08-26T08:44:11Z</dcterms:modified>
</cp:coreProperties>
</file>